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4" r:id="rId6"/>
    <p:sldId id="265" r:id="rId7"/>
    <p:sldId id="266" r:id="rId8"/>
    <p:sldId id="260" r:id="rId9"/>
    <p:sldId id="263" r:id="rId10"/>
    <p:sldId id="267" r:id="rId11"/>
    <p:sldId id="268" r:id="rId12"/>
    <p:sldId id="269" r:id="rId13"/>
    <p:sldId id="270" r:id="rId14"/>
    <p:sldId id="271" r:id="rId15"/>
    <p:sldId id="272" r:id="rId16"/>
    <p:sldId id="275" r:id="rId17"/>
    <p:sldId id="276" r:id="rId18"/>
    <p:sldId id="27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49259917@qq.com" initials="5" lastIdx="1" clrIdx="0">
    <p:extLst>
      <p:ext uri="{19B8F6BF-5375-455C-9EA6-DF929625EA0E}">
        <p15:presenceInfo xmlns:p15="http://schemas.microsoft.com/office/powerpoint/2012/main" userId="776f7984846b9b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74FFA-3DF3-4400-81B8-942B8F494141}" type="datetimeFigureOut">
              <a:rPr lang="zh-CN" altLang="en-US" smtClean="0"/>
              <a:t>2022/2/26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05D49-A692-4BBB-845F-EAFE81D4CF6A}" type="slidenum">
              <a:rPr lang="zh-CN" altLang="en-US" smtClean="0"/>
              <a:t>‹#›</a:t>
            </a:fld>
            <a:endParaRPr lang="zh-CN" altLang="en-US"/>
          </a:p>
        </p:txBody>
      </p:sp>
    </p:spTree>
    <p:extLst>
      <p:ext uri="{BB962C8B-B14F-4D97-AF65-F5344CB8AC3E}">
        <p14:creationId xmlns:p14="http://schemas.microsoft.com/office/powerpoint/2010/main" val="175574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老师同学们下午好，我是陈佳伟，我今天要讲的是人物图像的卡通化，然后是基于</a:t>
            </a:r>
            <a:r>
              <a:rPr lang="en-US" altLang="zh-CN" dirty="0" err="1" smtClean="0"/>
              <a:t>opencv</a:t>
            </a:r>
            <a:r>
              <a:rPr lang="zh-CN" altLang="en-US" dirty="0" smtClean="0"/>
              <a:t>来实现的</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a:t>
            </a:fld>
            <a:endParaRPr lang="zh-CN" altLang="en-US"/>
          </a:p>
        </p:txBody>
      </p:sp>
    </p:spTree>
    <p:extLst>
      <p:ext uri="{BB962C8B-B14F-4D97-AF65-F5344CB8AC3E}">
        <p14:creationId xmlns:p14="http://schemas.microsoft.com/office/powerpoint/2010/main" val="172391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内核大小等于</a:t>
            </a:r>
            <a:r>
              <a:rPr lang="en-US" altLang="zh-CN" dirty="0" smtClean="0"/>
              <a:t>3</a:t>
            </a:r>
            <a:r>
              <a:rPr lang="zh-CN" altLang="en-US" dirty="0" smtClean="0"/>
              <a:t>的时候，效果比较好</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11</a:t>
            </a:fld>
            <a:endParaRPr lang="zh-CN" altLang="en-US"/>
          </a:p>
        </p:txBody>
      </p:sp>
    </p:spTree>
    <p:extLst>
      <p:ext uri="{BB962C8B-B14F-4D97-AF65-F5344CB8AC3E}">
        <p14:creationId xmlns:p14="http://schemas.microsoft.com/office/powerpoint/2010/main" val="351619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然后第三种方法和第四种方法比较简单，直接调用</a:t>
            </a:r>
            <a:r>
              <a:rPr lang="en-US" altLang="zh-CN" dirty="0" err="1" smtClean="0"/>
              <a:t>opencv</a:t>
            </a:r>
            <a:r>
              <a:rPr lang="zh-CN" altLang="en-US" dirty="0" smtClean="0"/>
              <a:t>的库函数就可以实现</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12</a:t>
            </a:fld>
            <a:endParaRPr lang="zh-CN" altLang="en-US"/>
          </a:p>
        </p:txBody>
      </p:sp>
    </p:spTree>
    <p:extLst>
      <p:ext uri="{BB962C8B-B14F-4D97-AF65-F5344CB8AC3E}">
        <p14:creationId xmlns:p14="http://schemas.microsoft.com/office/powerpoint/2010/main" val="3617350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中间两个效果比较好</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13</a:t>
            </a:fld>
            <a:endParaRPr lang="zh-CN" altLang="en-US"/>
          </a:p>
        </p:txBody>
      </p:sp>
    </p:spTree>
    <p:extLst>
      <p:ext uri="{BB962C8B-B14F-4D97-AF65-F5344CB8AC3E}">
        <p14:creationId xmlns:p14="http://schemas.microsoft.com/office/powerpoint/2010/main" val="1665151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素描滤波器有两个输出，一个是灰度图，另外一个是彩色图</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14</a:t>
            </a:fld>
            <a:endParaRPr lang="zh-CN" altLang="en-US"/>
          </a:p>
        </p:txBody>
      </p:sp>
    </p:spTree>
    <p:extLst>
      <p:ext uri="{BB962C8B-B14F-4D97-AF65-F5344CB8AC3E}">
        <p14:creationId xmlns:p14="http://schemas.microsoft.com/office/powerpoint/2010/main" val="127780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15</a:t>
            </a:fld>
            <a:endParaRPr lang="zh-CN" altLang="en-US"/>
          </a:p>
        </p:txBody>
      </p:sp>
    </p:spTree>
    <p:extLst>
      <p:ext uri="{BB962C8B-B14F-4D97-AF65-F5344CB8AC3E}">
        <p14:creationId xmlns:p14="http://schemas.microsoft.com/office/powerpoint/2010/main" val="4233958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然后尝试将这些方法应用到人物群像中</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16</a:t>
            </a:fld>
            <a:endParaRPr lang="zh-CN" altLang="en-US"/>
          </a:p>
        </p:txBody>
      </p:sp>
    </p:spTree>
    <p:extLst>
      <p:ext uri="{BB962C8B-B14F-4D97-AF65-F5344CB8AC3E}">
        <p14:creationId xmlns:p14="http://schemas.microsoft.com/office/powerpoint/2010/main" val="309786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然后尝试用在风景图上，效果也还行。总体来说，人物图像卡通化的实现并不难，我觉得难的是如何针对不同图片选择合适的方法来达到一个好的效果</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17</a:t>
            </a:fld>
            <a:endParaRPr lang="zh-CN" altLang="en-US"/>
          </a:p>
        </p:txBody>
      </p:sp>
    </p:spTree>
    <p:extLst>
      <p:ext uri="{BB962C8B-B14F-4D97-AF65-F5344CB8AC3E}">
        <p14:creationId xmlns:p14="http://schemas.microsoft.com/office/powerpoint/2010/main" val="2966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18</a:t>
            </a:fld>
            <a:endParaRPr lang="zh-CN" altLang="en-US"/>
          </a:p>
        </p:txBody>
      </p:sp>
    </p:spTree>
    <p:extLst>
      <p:ext uri="{BB962C8B-B14F-4D97-AF65-F5344CB8AC3E}">
        <p14:creationId xmlns:p14="http://schemas.microsoft.com/office/powerpoint/2010/main" val="31294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为了实现人物图像的卡通化，我是使用了这四种方法</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2</a:t>
            </a:fld>
            <a:endParaRPr lang="zh-CN" altLang="en-US"/>
          </a:p>
        </p:txBody>
      </p:sp>
    </p:spTree>
    <p:extLst>
      <p:ext uri="{BB962C8B-B14F-4D97-AF65-F5344CB8AC3E}">
        <p14:creationId xmlns:p14="http://schemas.microsoft.com/office/powerpoint/2010/main" val="178812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首先是把彩色图像转换为灰度图像，这样有利于图像边缘的检测</a:t>
            </a:r>
            <a:endParaRPr lang="en-US" altLang="zh-CN" dirty="0" smtClean="0"/>
          </a:p>
          <a:p>
            <a:r>
              <a:rPr lang="zh-CN" altLang="en-US" dirty="0" smtClean="0"/>
              <a:t>中值滤波抑制噪声</a:t>
            </a:r>
            <a:endParaRPr lang="en-US" altLang="zh-CN" dirty="0" smtClean="0"/>
          </a:p>
        </p:txBody>
      </p:sp>
      <p:sp>
        <p:nvSpPr>
          <p:cNvPr id="4" name="灯片编号占位符 3"/>
          <p:cNvSpPr>
            <a:spLocks noGrp="1"/>
          </p:cNvSpPr>
          <p:nvPr>
            <p:ph type="sldNum" sz="quarter" idx="10"/>
          </p:nvPr>
        </p:nvSpPr>
        <p:spPr/>
        <p:txBody>
          <a:bodyPr/>
          <a:lstStyle/>
          <a:p>
            <a:fld id="{4C205D49-A692-4BBB-845F-EAFE81D4CF6A}" type="slidenum">
              <a:rPr lang="zh-CN" altLang="en-US" smtClean="0"/>
              <a:t>3</a:t>
            </a:fld>
            <a:endParaRPr lang="zh-CN" altLang="en-US"/>
          </a:p>
        </p:txBody>
      </p:sp>
    </p:spTree>
    <p:extLst>
      <p:ext uri="{BB962C8B-B14F-4D97-AF65-F5344CB8AC3E}">
        <p14:creationId xmlns:p14="http://schemas.microsoft.com/office/powerpoint/2010/main" val="103478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双边滤波器邻域直径</a:t>
            </a:r>
            <a:r>
              <a:rPr lang="en-US" altLang="zh-CN" dirty="0" smtClean="0"/>
              <a:t>d</a:t>
            </a:r>
            <a:r>
              <a:rPr lang="zh-CN" altLang="en-US" dirty="0" smtClean="0"/>
              <a:t>等于</a:t>
            </a:r>
            <a:r>
              <a:rPr lang="en-US" altLang="zh-CN" dirty="0" smtClean="0"/>
              <a:t>12</a:t>
            </a:r>
            <a:r>
              <a:rPr lang="zh-CN" altLang="en-US" dirty="0" smtClean="0"/>
              <a:t>的时候效果还是不错的，</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4</a:t>
            </a:fld>
            <a:endParaRPr lang="zh-CN" altLang="en-US"/>
          </a:p>
        </p:txBody>
      </p:sp>
    </p:spTree>
    <p:extLst>
      <p:ext uri="{BB962C8B-B14F-4D97-AF65-F5344CB8AC3E}">
        <p14:creationId xmlns:p14="http://schemas.microsoft.com/office/powerpoint/2010/main" val="361655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5</a:t>
            </a:fld>
            <a:endParaRPr lang="zh-CN" altLang="en-US"/>
          </a:p>
        </p:txBody>
      </p:sp>
    </p:spTree>
    <p:extLst>
      <p:ext uri="{BB962C8B-B14F-4D97-AF65-F5344CB8AC3E}">
        <p14:creationId xmlns:p14="http://schemas.microsoft.com/office/powerpoint/2010/main" val="383414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可以看到随着邻域直径的增大，人物的脸部变得逐渐模糊，但是人物边缘没有变化</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6</a:t>
            </a:fld>
            <a:endParaRPr lang="zh-CN" altLang="en-US"/>
          </a:p>
        </p:txBody>
      </p:sp>
    </p:spTree>
    <p:extLst>
      <p:ext uri="{BB962C8B-B14F-4D97-AF65-F5344CB8AC3E}">
        <p14:creationId xmlns:p14="http://schemas.microsoft.com/office/powerpoint/2010/main" val="3704284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7</a:t>
            </a:fld>
            <a:endParaRPr lang="zh-CN" altLang="en-US"/>
          </a:p>
        </p:txBody>
      </p:sp>
    </p:spTree>
    <p:extLst>
      <p:ext uri="{BB962C8B-B14F-4D97-AF65-F5344CB8AC3E}">
        <p14:creationId xmlns:p14="http://schemas.microsoft.com/office/powerpoint/2010/main" val="36522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整体看起来效果还可以，但是脸部有很多黑点，应该是提取边缘时产生的，尝试调整拉普拉斯算子的内核大小</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9</a:t>
            </a:fld>
            <a:endParaRPr lang="zh-CN" altLang="en-US"/>
          </a:p>
        </p:txBody>
      </p:sp>
    </p:spTree>
    <p:extLst>
      <p:ext uri="{BB962C8B-B14F-4D97-AF65-F5344CB8AC3E}">
        <p14:creationId xmlns:p14="http://schemas.microsoft.com/office/powerpoint/2010/main" val="79789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增大内核大小，黑点反而增加了</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10</a:t>
            </a:fld>
            <a:endParaRPr lang="zh-CN" altLang="en-US"/>
          </a:p>
        </p:txBody>
      </p:sp>
    </p:spTree>
    <p:extLst>
      <p:ext uri="{BB962C8B-B14F-4D97-AF65-F5344CB8AC3E}">
        <p14:creationId xmlns:p14="http://schemas.microsoft.com/office/powerpoint/2010/main" val="397920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12169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212124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258280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239356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783186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95062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87447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93421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99517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5525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7E3321A-1EEE-4746-B6F1-AA7E530236D2}" type="datetimeFigureOut">
              <a:rPr lang="zh-CN" altLang="en-US" smtClean="0"/>
              <a:t>2022/2/26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8806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3321A-1EEE-4746-B6F1-AA7E530236D2}" type="datetimeFigureOut">
              <a:rPr lang="zh-CN" altLang="en-US" smtClean="0"/>
              <a:t>2022/2/26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26008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人物图像卡通化</a:t>
            </a:r>
            <a:endParaRPr lang="zh-CN" altLang="en-US" b="1" dirty="0"/>
          </a:p>
        </p:txBody>
      </p:sp>
    </p:spTree>
    <p:extLst>
      <p:ext uri="{BB962C8B-B14F-4D97-AF65-F5344CB8AC3E}">
        <p14:creationId xmlns:p14="http://schemas.microsoft.com/office/powerpoint/2010/main" val="7364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7</a:t>
            </a:r>
            <a:endParaRPr lang="zh-CN" altLang="en-US" b="1" dirty="0"/>
          </a:p>
        </p:txBody>
      </p:sp>
    </p:spTree>
    <p:extLst>
      <p:ext uri="{BB962C8B-B14F-4D97-AF65-F5344CB8AC3E}">
        <p14:creationId xmlns:p14="http://schemas.microsoft.com/office/powerpoint/2010/main" val="150012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3</a:t>
            </a:r>
            <a:endParaRPr lang="zh-CN" altLang="en-US" b="1" dirty="0"/>
          </a:p>
        </p:txBody>
      </p:sp>
    </p:spTree>
    <p:extLst>
      <p:ext uri="{BB962C8B-B14F-4D97-AF65-F5344CB8AC3E}">
        <p14:creationId xmlns:p14="http://schemas.microsoft.com/office/powerpoint/2010/main" val="3930763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三、风格化方法</a:t>
            </a:r>
          </a:p>
        </p:txBody>
      </p:sp>
      <p:sp>
        <p:nvSpPr>
          <p:cNvPr id="5" name="文本框 4"/>
          <p:cNvSpPr txBox="1"/>
          <p:nvPr/>
        </p:nvSpPr>
        <p:spPr>
          <a:xfrm>
            <a:off x="838200" y="1426736"/>
            <a:ext cx="10697066" cy="461665"/>
          </a:xfrm>
          <a:prstGeom prst="rect">
            <a:avLst/>
          </a:prstGeom>
          <a:noFill/>
        </p:spPr>
        <p:txBody>
          <a:bodyPr wrap="square" rtlCol="0">
            <a:spAutoFit/>
          </a:bodyPr>
          <a:lstStyle/>
          <a:p>
            <a:pPr>
              <a:lnSpc>
                <a:spcPct val="150000"/>
              </a:lnSpc>
            </a:pPr>
            <a:r>
              <a:rPr lang="zh-CN" altLang="en-US" sz="1600" b="1" dirty="0" smtClean="0"/>
              <a:t>风</a:t>
            </a:r>
            <a:r>
              <a:rPr lang="zh-CN" altLang="en-US" sz="1600" b="1" dirty="0"/>
              <a:t>格化的目的是生成绘画或印象派的效果，而不注重写实</a:t>
            </a:r>
            <a:r>
              <a:rPr lang="zh-CN" altLang="en-US" sz="1600" b="1" dirty="0" smtClean="0"/>
              <a:t>。风</a:t>
            </a:r>
            <a:r>
              <a:rPr lang="zh-CN" altLang="en-US" sz="1600" b="1" dirty="0"/>
              <a:t>格</a:t>
            </a:r>
            <a:r>
              <a:rPr lang="zh-CN" altLang="en-US" sz="1600" b="1" dirty="0" smtClean="0"/>
              <a:t>化</a:t>
            </a:r>
            <a:r>
              <a:rPr lang="zh-CN" altLang="en-US" sz="1600" b="1" dirty="0"/>
              <a:t>滤波</a:t>
            </a:r>
            <a:r>
              <a:rPr lang="zh-CN" altLang="en-US" sz="1600" b="1" dirty="0" smtClean="0"/>
              <a:t>器</a:t>
            </a:r>
            <a:r>
              <a:rPr lang="zh-CN" altLang="en-US" sz="1600" b="1" dirty="0"/>
              <a:t>产生的输出看起来像使用水彩绘制的图</a:t>
            </a:r>
            <a:r>
              <a:rPr lang="zh-CN" altLang="en-US" sz="1600" b="1" dirty="0" smtClean="0"/>
              <a:t>像。</a:t>
            </a:r>
            <a:endParaRPr lang="en-US" altLang="zh-CN" sz="1600" b="1" dirty="0" smtClean="0"/>
          </a:p>
        </p:txBody>
      </p:sp>
      <p:sp>
        <p:nvSpPr>
          <p:cNvPr id="7" name="文本框 6"/>
          <p:cNvSpPr txBox="1"/>
          <p:nvPr/>
        </p:nvSpPr>
        <p:spPr>
          <a:xfrm>
            <a:off x="838200" y="2883370"/>
            <a:ext cx="10878532"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b="1" dirty="0" err="1" smtClean="0"/>
              <a:t>sigma_s</a:t>
            </a:r>
            <a:endParaRPr lang="en-US" altLang="zh-CN" b="1" dirty="0" smtClean="0"/>
          </a:p>
          <a:p>
            <a:pPr>
              <a:lnSpc>
                <a:spcPct val="150000"/>
              </a:lnSpc>
            </a:pPr>
            <a:r>
              <a:rPr lang="en-US" altLang="zh-CN" b="1" dirty="0" err="1" smtClean="0"/>
              <a:t>sigma_spacial</a:t>
            </a:r>
            <a:r>
              <a:rPr lang="zh-CN" altLang="en-US" b="1" dirty="0" smtClean="0"/>
              <a:t>坐</a:t>
            </a:r>
            <a:r>
              <a:rPr lang="zh-CN" altLang="en-US" b="1" dirty="0"/>
              <a:t>标空间中滤波器的</a:t>
            </a:r>
            <a:r>
              <a:rPr lang="en-US" altLang="zh-CN" b="1" dirty="0"/>
              <a:t>sigma</a:t>
            </a:r>
            <a:r>
              <a:rPr lang="zh-CN" altLang="en-US" b="1" dirty="0"/>
              <a:t>值，坐标空间的标注方差。他的数值越大，意味着越远的像素会相互影响，从而使更大的区域足够相似的颜色获取相同的颜色</a:t>
            </a:r>
            <a:endParaRPr lang="en-US" altLang="zh-CN" b="1" dirty="0"/>
          </a:p>
          <a:p>
            <a:pPr marL="285750" indent="-285750">
              <a:lnSpc>
                <a:spcPct val="150000"/>
              </a:lnSpc>
              <a:buFont typeface="Wingdings" panose="05000000000000000000" pitchFamily="2" charset="2"/>
              <a:buChar char="l"/>
            </a:pPr>
            <a:r>
              <a:rPr lang="en-US" altLang="zh-CN" b="1" dirty="0" err="1" smtClean="0"/>
              <a:t>sigma_r</a:t>
            </a:r>
            <a:endParaRPr lang="en-US" altLang="zh-CN" b="1" dirty="0" smtClean="0"/>
          </a:p>
          <a:p>
            <a:pPr>
              <a:lnSpc>
                <a:spcPct val="150000"/>
              </a:lnSpc>
            </a:pPr>
            <a:r>
              <a:rPr lang="en-US" altLang="zh-CN" b="1" dirty="0" err="1" smtClean="0"/>
              <a:t>sigma_range</a:t>
            </a:r>
            <a:r>
              <a:rPr lang="zh-CN" altLang="en-US" b="1" dirty="0" smtClean="0"/>
              <a:t>，</a:t>
            </a:r>
            <a:r>
              <a:rPr lang="zh-CN" altLang="en-US" b="1" dirty="0"/>
              <a:t>颜色空间滤波器的</a:t>
            </a:r>
            <a:r>
              <a:rPr lang="en-US" altLang="zh-CN" b="1" dirty="0"/>
              <a:t>sigma</a:t>
            </a:r>
            <a:r>
              <a:rPr lang="zh-CN" altLang="en-US" b="1" dirty="0"/>
              <a:t>值。这个参数的值越大，就表明该像素邻域内有更宽广的颜色会被混合到一起，产生较大的半相等颜色区</a:t>
            </a:r>
            <a:r>
              <a:rPr lang="zh-CN" altLang="en-US" b="1" dirty="0" smtClean="0"/>
              <a:t>域</a:t>
            </a:r>
            <a:endParaRPr lang="en-US" altLang="zh-CN" b="1" dirty="0" smtClean="0"/>
          </a:p>
          <a:p>
            <a:pPr>
              <a:lnSpc>
                <a:spcPct val="150000"/>
              </a:lnSpc>
            </a:pPr>
            <a:endParaRPr lang="en-US" altLang="zh-CN" b="1" dirty="0" smtClean="0"/>
          </a:p>
          <a:p>
            <a:pPr>
              <a:lnSpc>
                <a:spcPct val="150000"/>
              </a:lnSpc>
            </a:pPr>
            <a:r>
              <a:rPr lang="en-US" altLang="zh-CN" b="1" dirty="0" err="1"/>
              <a:t>sigma_s</a:t>
            </a:r>
            <a:r>
              <a:rPr lang="zh-CN" altLang="en-US" b="1" dirty="0"/>
              <a:t>控制邻域的大小，而</a:t>
            </a:r>
            <a:r>
              <a:rPr lang="en-US" altLang="zh-CN" b="1" dirty="0" err="1" smtClean="0"/>
              <a:t>sigma_r</a:t>
            </a:r>
            <a:r>
              <a:rPr lang="zh-CN" altLang="en-US" b="1" dirty="0" smtClean="0"/>
              <a:t>控</a:t>
            </a:r>
            <a:r>
              <a:rPr lang="zh-CN" altLang="en-US" b="1" dirty="0"/>
              <a:t>制邻域内的不同颜色的平均</a:t>
            </a:r>
            <a:r>
              <a:rPr lang="zh-CN" altLang="en-US" b="1" dirty="0" smtClean="0"/>
              <a:t>值</a:t>
            </a:r>
            <a:endParaRPr lang="en-US" altLang="zh-CN" b="1" dirty="0"/>
          </a:p>
        </p:txBody>
      </p:sp>
      <p:sp>
        <p:nvSpPr>
          <p:cNvPr id="3" name="矩形 2"/>
          <p:cNvSpPr/>
          <p:nvPr/>
        </p:nvSpPr>
        <p:spPr>
          <a:xfrm>
            <a:off x="1272620" y="2069525"/>
            <a:ext cx="10180948" cy="646331"/>
          </a:xfrm>
          <a:prstGeom prst="rect">
            <a:avLst/>
          </a:prstGeom>
        </p:spPr>
        <p:txBody>
          <a:bodyPr wrap="square">
            <a:spAutoFit/>
          </a:bodyPr>
          <a:lstStyle/>
          <a:p>
            <a:r>
              <a:rPr lang="zh-CN" altLang="en-US" b="1" dirty="0">
                <a:solidFill>
                  <a:srgbClr val="000088"/>
                </a:solidFill>
                <a:latin typeface="宋体" panose="02010600030101010101" pitchFamily="2" charset="-122"/>
                <a:ea typeface="宋体" panose="02010600030101010101" pitchFamily="2" charset="-122"/>
              </a:rPr>
              <a:t>风格化滤波器</a:t>
            </a:r>
            <a:endParaRPr lang="en-US" altLang="zh-CN" b="1" dirty="0" smtClean="0">
              <a:solidFill>
                <a:srgbClr val="000088"/>
              </a:solidFill>
              <a:latin typeface="宋体" panose="02010600030101010101" pitchFamily="2" charset="-122"/>
              <a:ea typeface="宋体" panose="02010600030101010101" pitchFamily="2" charset="-122"/>
            </a:endParaRPr>
          </a:p>
          <a:p>
            <a:r>
              <a:rPr lang="en-US" altLang="zh-CN" b="1" dirty="0" smtClean="0">
                <a:solidFill>
                  <a:srgbClr val="000088"/>
                </a:solidFill>
                <a:latin typeface="宋体" panose="02010600030101010101" pitchFamily="2" charset="-122"/>
                <a:ea typeface="宋体" panose="02010600030101010101" pitchFamily="2" charset="-122"/>
              </a:rPr>
              <a:t>void </a:t>
            </a:r>
            <a:r>
              <a:rPr lang="en-US" altLang="zh-CN" b="1" dirty="0">
                <a:solidFill>
                  <a:srgbClr val="000088"/>
                </a:solidFill>
                <a:latin typeface="宋体" panose="02010600030101010101" pitchFamily="2" charset="-122"/>
                <a:ea typeface="宋体" panose="02010600030101010101" pitchFamily="2" charset="-122"/>
              </a:rPr>
              <a:t>cv::stylization(</a:t>
            </a:r>
            <a:r>
              <a:rPr lang="en-US" altLang="zh-CN" b="1" dirty="0" err="1">
                <a:solidFill>
                  <a:srgbClr val="000088"/>
                </a:solidFill>
                <a:latin typeface="宋体" panose="02010600030101010101" pitchFamily="2" charset="-122"/>
                <a:ea typeface="宋体" panose="02010600030101010101" pitchFamily="2" charset="-122"/>
              </a:rPr>
              <a:t>InputArray</a:t>
            </a:r>
            <a:r>
              <a:rPr lang="en-US" altLang="zh-CN" b="1" dirty="0">
                <a:solidFill>
                  <a:srgbClr val="000088"/>
                </a:solidFill>
                <a:latin typeface="宋体" panose="02010600030101010101" pitchFamily="2" charset="-122"/>
                <a:ea typeface="宋体" panose="02010600030101010101" pitchFamily="2" charset="-122"/>
              </a:rPr>
              <a:t> _</a:t>
            </a:r>
            <a:r>
              <a:rPr lang="en-US" altLang="zh-CN" b="1" dirty="0" err="1">
                <a:solidFill>
                  <a:srgbClr val="000088"/>
                </a:solidFill>
                <a:latin typeface="宋体" panose="02010600030101010101" pitchFamily="2" charset="-122"/>
                <a:ea typeface="宋体" panose="02010600030101010101" pitchFamily="2" charset="-122"/>
              </a:rPr>
              <a:t>src</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a:solidFill>
                  <a:srgbClr val="000088"/>
                </a:solidFill>
                <a:latin typeface="宋体" panose="02010600030101010101" pitchFamily="2" charset="-122"/>
                <a:ea typeface="宋体" panose="02010600030101010101" pitchFamily="2" charset="-122"/>
              </a:rPr>
              <a:t>OutputArray</a:t>
            </a:r>
            <a:r>
              <a:rPr lang="en-US" altLang="zh-CN" b="1" dirty="0">
                <a:solidFill>
                  <a:srgbClr val="000088"/>
                </a:solidFill>
                <a:latin typeface="宋体" panose="02010600030101010101" pitchFamily="2" charset="-122"/>
                <a:ea typeface="宋体" panose="02010600030101010101" pitchFamily="2" charset="-122"/>
              </a:rPr>
              <a:t> _</a:t>
            </a:r>
            <a:r>
              <a:rPr lang="en-US" altLang="zh-CN" b="1" dirty="0" err="1">
                <a:solidFill>
                  <a:srgbClr val="000088"/>
                </a:solidFill>
                <a:latin typeface="宋体" panose="02010600030101010101" pitchFamily="2" charset="-122"/>
                <a:ea typeface="宋体" panose="02010600030101010101" pitchFamily="2" charset="-122"/>
              </a:rPr>
              <a:t>dst</a:t>
            </a:r>
            <a:r>
              <a:rPr lang="en-US" altLang="zh-CN" b="1" dirty="0">
                <a:solidFill>
                  <a:srgbClr val="000088"/>
                </a:solidFill>
                <a:latin typeface="宋体" panose="02010600030101010101" pitchFamily="2" charset="-122"/>
                <a:ea typeface="宋体" panose="02010600030101010101" pitchFamily="2" charset="-122"/>
              </a:rPr>
              <a:t>, float </a:t>
            </a:r>
            <a:r>
              <a:rPr lang="en-US" altLang="zh-CN" b="1" dirty="0" err="1">
                <a:solidFill>
                  <a:srgbClr val="000088"/>
                </a:solidFill>
                <a:latin typeface="宋体" panose="02010600030101010101" pitchFamily="2" charset="-122"/>
                <a:ea typeface="宋体" panose="02010600030101010101" pitchFamily="2" charset="-122"/>
              </a:rPr>
              <a:t>sigma_s</a:t>
            </a:r>
            <a:r>
              <a:rPr lang="en-US" altLang="zh-CN" b="1" dirty="0">
                <a:solidFill>
                  <a:srgbClr val="000088"/>
                </a:solidFill>
                <a:latin typeface="宋体" panose="02010600030101010101" pitchFamily="2" charset="-122"/>
                <a:ea typeface="宋体" panose="02010600030101010101" pitchFamily="2" charset="-122"/>
              </a:rPr>
              <a:t>, float </a:t>
            </a:r>
            <a:r>
              <a:rPr lang="en-US" altLang="zh-CN" b="1" dirty="0" err="1">
                <a:solidFill>
                  <a:srgbClr val="000088"/>
                </a:solidFill>
                <a:latin typeface="宋体" panose="02010600030101010101" pitchFamily="2" charset="-122"/>
                <a:ea typeface="宋体" panose="02010600030101010101" pitchFamily="2" charset="-122"/>
              </a:rPr>
              <a:t>sigma_r</a:t>
            </a:r>
            <a:r>
              <a:rPr lang="en-US" altLang="zh-CN" b="1" dirty="0">
                <a:solidFill>
                  <a:srgbClr val="000088"/>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778765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三、风格化方法</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000" y="1797209"/>
            <a:ext cx="5760000" cy="4141129"/>
          </a:xfrm>
          <a:prstGeom prst="rect">
            <a:avLst/>
          </a:prstGeom>
        </p:spPr>
      </p:pic>
      <p:sp>
        <p:nvSpPr>
          <p:cNvPr id="10" name="矩形 9"/>
          <p:cNvSpPr/>
          <p:nvPr/>
        </p:nvSpPr>
        <p:spPr>
          <a:xfrm>
            <a:off x="3674504" y="5938399"/>
            <a:ext cx="4842992" cy="369332"/>
          </a:xfrm>
          <a:prstGeom prst="rect">
            <a:avLst/>
          </a:prstGeom>
        </p:spPr>
        <p:txBody>
          <a:bodyPr wrap="none">
            <a:spAutoFit/>
          </a:bodyPr>
          <a:lstStyle/>
          <a:p>
            <a:r>
              <a:rPr lang="en-US" altLang="zh-CN" b="1" dirty="0" err="1" smtClean="0">
                <a:solidFill>
                  <a:srgbClr val="4F4F4F"/>
                </a:solidFill>
                <a:latin typeface="-apple-system"/>
              </a:rPr>
              <a:t>sigma_r</a:t>
            </a:r>
            <a:r>
              <a:rPr lang="zh-CN" altLang="en-US" b="1" dirty="0" smtClean="0">
                <a:solidFill>
                  <a:srgbClr val="4F4F4F"/>
                </a:solidFill>
                <a:latin typeface="-apple-system"/>
              </a:rPr>
              <a:t>从左到右依次为</a:t>
            </a:r>
            <a:r>
              <a:rPr lang="en-US" altLang="zh-CN" b="1" dirty="0" smtClean="0">
                <a:solidFill>
                  <a:srgbClr val="4F4F4F"/>
                </a:solidFill>
                <a:latin typeface="-apple-system"/>
              </a:rPr>
              <a:t>0.85 0.65 0.45 0.25</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450" y="1797209"/>
            <a:ext cx="5760000" cy="414112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1797148"/>
            <a:ext cx="5760000" cy="4141129"/>
          </a:xfrm>
          <a:prstGeom prst="rect">
            <a:avLst/>
          </a:prstGeom>
        </p:spPr>
      </p:pic>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l="46903"/>
          <a:stretch/>
        </p:blipFill>
        <p:spPr>
          <a:xfrm>
            <a:off x="0" y="1797148"/>
            <a:ext cx="3058350" cy="4141129"/>
          </a:xfrm>
          <a:prstGeom prst="rect">
            <a:avLst/>
          </a:prstGeom>
        </p:spPr>
      </p:pic>
    </p:spTree>
    <p:extLst>
      <p:ext uri="{BB962C8B-B14F-4D97-AF65-F5344CB8AC3E}">
        <p14:creationId xmlns:p14="http://schemas.microsoft.com/office/powerpoint/2010/main" val="541091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四、铅</a:t>
            </a:r>
            <a:r>
              <a:rPr lang="zh-CN" altLang="en-US" b="1" dirty="0"/>
              <a:t>笔素描</a:t>
            </a:r>
          </a:p>
        </p:txBody>
      </p:sp>
      <p:sp>
        <p:nvSpPr>
          <p:cNvPr id="6" name="文本框 5"/>
          <p:cNvSpPr txBox="1"/>
          <p:nvPr/>
        </p:nvSpPr>
        <p:spPr>
          <a:xfrm>
            <a:off x="838200" y="1532752"/>
            <a:ext cx="10697066" cy="424155"/>
          </a:xfrm>
          <a:prstGeom prst="rect">
            <a:avLst/>
          </a:prstGeom>
          <a:noFill/>
        </p:spPr>
        <p:txBody>
          <a:bodyPr wrap="square" rtlCol="0">
            <a:spAutoFit/>
          </a:bodyPr>
          <a:lstStyle/>
          <a:p>
            <a:pPr>
              <a:lnSpc>
                <a:spcPct val="150000"/>
              </a:lnSpc>
            </a:pPr>
            <a:r>
              <a:rPr lang="zh-CN" altLang="en-US" sz="1600" b="1" dirty="0" smtClean="0"/>
              <a:t>素描</a:t>
            </a:r>
            <a:r>
              <a:rPr lang="zh-CN" altLang="en-US" sz="1600" b="1" dirty="0"/>
              <a:t>滤波</a:t>
            </a:r>
            <a:r>
              <a:rPr lang="zh-CN" altLang="en-US" sz="1600" b="1" dirty="0" smtClean="0"/>
              <a:t>器</a:t>
            </a:r>
            <a:r>
              <a:rPr lang="zh-CN" altLang="en-US" sz="1600" b="1" dirty="0"/>
              <a:t>生成的输出看起来像铅笔草图</a:t>
            </a:r>
            <a:endParaRPr lang="en-US" altLang="zh-CN" sz="1600" b="1" dirty="0" smtClean="0"/>
          </a:p>
        </p:txBody>
      </p:sp>
      <p:sp>
        <p:nvSpPr>
          <p:cNvPr id="8" name="文本框 7"/>
          <p:cNvSpPr txBox="1"/>
          <p:nvPr/>
        </p:nvSpPr>
        <p:spPr>
          <a:xfrm>
            <a:off x="838200" y="3532718"/>
            <a:ext cx="10878532"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b="1" dirty="0" err="1" smtClean="0"/>
              <a:t>Shade_factor</a:t>
            </a:r>
            <a:endParaRPr lang="en-US" altLang="zh-CN" b="1" dirty="0" smtClean="0"/>
          </a:p>
          <a:p>
            <a:pPr>
              <a:lnSpc>
                <a:spcPct val="150000"/>
              </a:lnSpc>
            </a:pPr>
            <a:r>
              <a:rPr lang="zh-CN" altLang="en-US" b="1" dirty="0" smtClean="0"/>
              <a:t>输</a:t>
            </a:r>
            <a:r>
              <a:rPr lang="zh-CN" altLang="en-US" b="1" dirty="0"/>
              <a:t>出图像强度的简单缩放。值越高，结果越亮</a:t>
            </a:r>
            <a:endParaRPr lang="en-US" altLang="zh-CN" b="1" dirty="0" smtClean="0"/>
          </a:p>
        </p:txBody>
      </p:sp>
      <p:sp>
        <p:nvSpPr>
          <p:cNvPr id="9" name="矩形 8"/>
          <p:cNvSpPr/>
          <p:nvPr/>
        </p:nvSpPr>
        <p:spPr>
          <a:xfrm>
            <a:off x="728870" y="2447207"/>
            <a:ext cx="11224318" cy="646331"/>
          </a:xfrm>
          <a:prstGeom prst="rect">
            <a:avLst/>
          </a:prstGeom>
        </p:spPr>
        <p:txBody>
          <a:bodyPr wrap="square">
            <a:spAutoFit/>
          </a:bodyPr>
          <a:lstStyle/>
          <a:p>
            <a:r>
              <a:rPr lang="zh-CN" altLang="en-US" b="1" dirty="0" smtClean="0">
                <a:solidFill>
                  <a:srgbClr val="000088"/>
                </a:solidFill>
                <a:latin typeface="宋体" panose="02010600030101010101" pitchFamily="2" charset="-122"/>
                <a:ea typeface="宋体" panose="02010600030101010101" pitchFamily="2" charset="-122"/>
              </a:rPr>
              <a:t>素描滤波器</a:t>
            </a:r>
            <a:endParaRPr lang="en-US" altLang="zh-CN" b="1" dirty="0" smtClean="0">
              <a:solidFill>
                <a:srgbClr val="000088"/>
              </a:solidFill>
              <a:latin typeface="宋体" panose="02010600030101010101" pitchFamily="2" charset="-122"/>
              <a:ea typeface="宋体" panose="02010600030101010101" pitchFamily="2" charset="-122"/>
            </a:endParaRPr>
          </a:p>
          <a:p>
            <a:r>
              <a:rPr lang="en-US" altLang="zh-CN" b="1" dirty="0" err="1" smtClean="0">
                <a:solidFill>
                  <a:srgbClr val="000088"/>
                </a:solidFill>
                <a:latin typeface="宋体" panose="02010600030101010101" pitchFamily="2" charset="-122"/>
                <a:ea typeface="宋体" panose="02010600030101010101" pitchFamily="2" charset="-122"/>
              </a:rPr>
              <a:t>dst_gray</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dst_color</a:t>
            </a:r>
            <a:r>
              <a:rPr lang="en-US" altLang="zh-CN" b="1" dirty="0" smtClean="0">
                <a:solidFill>
                  <a:srgbClr val="000088"/>
                </a:solidFill>
                <a:latin typeface="宋体" panose="02010600030101010101" pitchFamily="2" charset="-122"/>
                <a:ea typeface="宋体" panose="02010600030101010101" pitchFamily="2" charset="-122"/>
              </a:rPr>
              <a:t> = cv2.pencilSketch(image</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sigma_s</a:t>
            </a:r>
            <a:r>
              <a:rPr lang="en-US" altLang="zh-CN" b="1" dirty="0" smtClean="0">
                <a:solidFill>
                  <a:srgbClr val="000088"/>
                </a:solidFill>
                <a:latin typeface="宋体" panose="02010600030101010101" pitchFamily="2" charset="-122"/>
                <a:ea typeface="宋体" panose="02010600030101010101" pitchFamily="2" charset="-122"/>
              </a:rPr>
              <a:t> = 60</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sigma_r</a:t>
            </a:r>
            <a:r>
              <a:rPr lang="en-US" altLang="zh-CN" b="1" dirty="0" smtClean="0">
                <a:solidFill>
                  <a:srgbClr val="000088"/>
                </a:solidFill>
                <a:latin typeface="宋体" panose="02010600030101010101" pitchFamily="2" charset="-122"/>
                <a:ea typeface="宋体" panose="02010600030101010101" pitchFamily="2" charset="-122"/>
              </a:rPr>
              <a:t> = 0.15, </a:t>
            </a:r>
            <a:r>
              <a:rPr lang="en-US" altLang="zh-CN" b="1" dirty="0" err="1" smtClean="0">
                <a:solidFill>
                  <a:srgbClr val="000088"/>
                </a:solidFill>
                <a:latin typeface="宋体" panose="02010600030101010101" pitchFamily="2" charset="-122"/>
                <a:ea typeface="宋体" panose="02010600030101010101" pitchFamily="2" charset="-122"/>
              </a:rPr>
              <a:t>shade_factor</a:t>
            </a:r>
            <a:r>
              <a:rPr lang="en-US" altLang="zh-CN" b="1" dirty="0" smtClean="0">
                <a:solidFill>
                  <a:srgbClr val="000088"/>
                </a:solidFill>
                <a:latin typeface="宋体" panose="02010600030101010101" pitchFamily="2" charset="-122"/>
                <a:ea typeface="宋体" panose="02010600030101010101" pitchFamily="2" charset="-122"/>
              </a:rPr>
              <a:t> = 0.05)</a:t>
            </a:r>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61344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四、铅</a:t>
            </a:r>
            <a:r>
              <a:rPr lang="zh-CN" altLang="en-US" b="1" dirty="0"/>
              <a:t>笔素描</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1139" y="1108155"/>
            <a:ext cx="3600000" cy="258820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1139" y="3696361"/>
            <a:ext cx="3600000" cy="2588206"/>
          </a:xfrm>
          <a:prstGeom prst="rect">
            <a:avLst/>
          </a:prstGeom>
        </p:spPr>
      </p:pic>
    </p:spTree>
    <p:extLst>
      <p:ext uri="{BB962C8B-B14F-4D97-AF65-F5344CB8AC3E}">
        <p14:creationId xmlns:p14="http://schemas.microsoft.com/office/powerpoint/2010/main" val="1118211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群像</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3251"/>
            <a:ext cx="4320000" cy="285984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5989" b="1982"/>
          <a:stretch/>
        </p:blipFill>
        <p:spPr>
          <a:xfrm>
            <a:off x="4802675" y="291548"/>
            <a:ext cx="3600000" cy="2193235"/>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7084" b="3668"/>
          <a:stretch/>
        </p:blipFill>
        <p:spPr>
          <a:xfrm>
            <a:off x="4802675" y="2484783"/>
            <a:ext cx="3600000" cy="2126974"/>
          </a:xfrm>
          <a:prstGeom prst="rect">
            <a:avLst/>
          </a:prstGeom>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t="7229"/>
          <a:stretch/>
        </p:blipFill>
        <p:spPr>
          <a:xfrm>
            <a:off x="4802675" y="4647078"/>
            <a:ext cx="3600000" cy="2210922"/>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2675" y="1310844"/>
            <a:ext cx="3600000" cy="238320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8814" y="3627710"/>
            <a:ext cx="3600000" cy="2383200"/>
          </a:xfrm>
          <a:prstGeom prst="rect">
            <a:avLst/>
          </a:prstGeom>
        </p:spPr>
      </p:pic>
    </p:spTree>
    <p:extLst>
      <p:ext uri="{BB962C8B-B14F-4D97-AF65-F5344CB8AC3E}">
        <p14:creationId xmlns:p14="http://schemas.microsoft.com/office/powerpoint/2010/main" val="1104734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风景</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85" y="2510383"/>
            <a:ext cx="4320000" cy="2430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7885" y="123404"/>
            <a:ext cx="3960000" cy="22275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3757" y="2350904"/>
            <a:ext cx="3960000" cy="22275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3757" y="4578404"/>
            <a:ext cx="3960000" cy="22275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3304" y="1338404"/>
            <a:ext cx="3600000" cy="202500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304" y="3363404"/>
            <a:ext cx="3600000" cy="2025000"/>
          </a:xfrm>
          <a:prstGeom prst="rect">
            <a:avLst/>
          </a:prstGeom>
        </p:spPr>
      </p:pic>
    </p:spTree>
    <p:extLst>
      <p:ext uri="{BB962C8B-B14F-4D97-AF65-F5344CB8AC3E}">
        <p14:creationId xmlns:p14="http://schemas.microsoft.com/office/powerpoint/2010/main" val="2692554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t>谢谢大</a:t>
            </a:r>
            <a:r>
              <a:rPr lang="zh-CN" altLang="en-US" b="1" dirty="0" smtClean="0"/>
              <a:t>家！</a:t>
            </a:r>
            <a:endParaRPr lang="zh-CN" altLang="en-US" b="1" dirty="0"/>
          </a:p>
        </p:txBody>
      </p:sp>
    </p:spTree>
    <p:extLst>
      <p:ext uri="{BB962C8B-B14F-4D97-AF65-F5344CB8AC3E}">
        <p14:creationId xmlns:p14="http://schemas.microsoft.com/office/powerpoint/2010/main" val="2296271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24232" y="904731"/>
            <a:ext cx="2143536" cy="1015663"/>
          </a:xfrm>
          <a:prstGeom prst="rect">
            <a:avLst/>
          </a:prstGeom>
        </p:spPr>
        <p:txBody>
          <a:bodyPr wrap="none">
            <a:spAutoFit/>
          </a:bodyPr>
          <a:lstStyle/>
          <a:p>
            <a:r>
              <a:rPr lang="zh-CN" altLang="en-US" sz="6000" b="1" dirty="0" smtClean="0"/>
              <a:t>目  录</a:t>
            </a:r>
            <a:endParaRPr lang="zh-CN" altLang="en-US" sz="6000" b="1" dirty="0"/>
          </a:p>
        </p:txBody>
      </p:sp>
      <p:sp>
        <p:nvSpPr>
          <p:cNvPr id="5" name="文本框 4"/>
          <p:cNvSpPr txBox="1"/>
          <p:nvPr/>
        </p:nvSpPr>
        <p:spPr>
          <a:xfrm>
            <a:off x="2768424" y="2371134"/>
            <a:ext cx="4956679" cy="2308324"/>
          </a:xfrm>
          <a:prstGeom prst="rect">
            <a:avLst/>
          </a:prstGeom>
          <a:noFill/>
        </p:spPr>
        <p:txBody>
          <a:bodyPr wrap="square" rtlCol="0">
            <a:spAutoFit/>
          </a:bodyPr>
          <a:lstStyle/>
          <a:p>
            <a:pPr>
              <a:lnSpc>
                <a:spcPct val="150000"/>
              </a:lnSpc>
            </a:pPr>
            <a:r>
              <a:rPr lang="zh-CN" altLang="en-US" sz="2400" b="1" dirty="0" smtClean="0"/>
              <a:t>一、卡通化变换</a:t>
            </a:r>
            <a:endParaRPr lang="en-US" altLang="zh-CN" sz="2400" b="1" dirty="0" smtClean="0"/>
          </a:p>
          <a:p>
            <a:pPr>
              <a:lnSpc>
                <a:spcPct val="150000"/>
              </a:lnSpc>
            </a:pPr>
            <a:r>
              <a:rPr lang="zh-CN" altLang="en-US" sz="2400" b="1" dirty="0" smtClean="0"/>
              <a:t>二、加入图像模糊的卡通变换</a:t>
            </a:r>
            <a:endParaRPr lang="en-US" altLang="zh-CN" sz="2400" b="1" dirty="0" smtClean="0"/>
          </a:p>
          <a:p>
            <a:pPr>
              <a:lnSpc>
                <a:spcPct val="150000"/>
              </a:lnSpc>
            </a:pPr>
            <a:r>
              <a:rPr lang="zh-CN" altLang="en-US" sz="2400" b="1" dirty="0" smtClean="0"/>
              <a:t>三、风格化方法</a:t>
            </a:r>
            <a:endParaRPr lang="en-US" altLang="zh-CN" sz="2400" b="1" dirty="0" smtClean="0"/>
          </a:p>
          <a:p>
            <a:pPr>
              <a:lnSpc>
                <a:spcPct val="150000"/>
              </a:lnSpc>
            </a:pPr>
            <a:r>
              <a:rPr lang="zh-CN" altLang="en-US" sz="2400" b="1" dirty="0" smtClean="0"/>
              <a:t>四、铅笔素描</a:t>
            </a:r>
            <a:endParaRPr lang="zh-CN" altLang="en-US" sz="2400" b="1" dirty="0"/>
          </a:p>
        </p:txBody>
      </p:sp>
    </p:spTree>
    <p:extLst>
      <p:ext uri="{BB962C8B-B14F-4D97-AF65-F5344CB8AC3E}">
        <p14:creationId xmlns:p14="http://schemas.microsoft.com/office/powerpoint/2010/main" val="3448697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一、卡通化变换</a:t>
            </a:r>
          </a:p>
        </p:txBody>
      </p:sp>
      <p:sp>
        <p:nvSpPr>
          <p:cNvPr id="4" name="文本框 3"/>
          <p:cNvSpPr txBox="1"/>
          <p:nvPr/>
        </p:nvSpPr>
        <p:spPr>
          <a:xfrm>
            <a:off x="1299078" y="1973843"/>
            <a:ext cx="4307140"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主要思路</a:t>
            </a:r>
            <a:endParaRPr lang="en-US" altLang="zh-CN" b="1" dirty="0" smtClean="0"/>
          </a:p>
          <a:p>
            <a:pPr>
              <a:lnSpc>
                <a:spcPct val="150000"/>
              </a:lnSpc>
            </a:pPr>
            <a:r>
              <a:rPr lang="zh-CN" altLang="en-US" b="1" dirty="0" smtClean="0"/>
              <a:t>找到图像的边缘，并使用双边滤波器和位操作符制作一个卡通化的图像。</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变换步骤</a:t>
            </a:r>
            <a:endParaRPr lang="en-US" altLang="zh-CN" b="1" dirty="0"/>
          </a:p>
          <a:p>
            <a:pPr>
              <a:lnSpc>
                <a:spcPct val="150000"/>
              </a:lnSpc>
            </a:pPr>
            <a:r>
              <a:rPr lang="zh-CN" altLang="en-US" b="1" dirty="0" smtClean="0"/>
              <a:t>①彩色图像灰度化</a:t>
            </a:r>
            <a:endParaRPr lang="en-US" altLang="zh-CN" b="1" dirty="0" smtClean="0"/>
          </a:p>
          <a:p>
            <a:pPr>
              <a:lnSpc>
                <a:spcPct val="150000"/>
              </a:lnSpc>
            </a:pPr>
            <a:r>
              <a:rPr lang="zh-CN" altLang="en-US" b="1" dirty="0" smtClean="0"/>
              <a:t>②中值滤波</a:t>
            </a:r>
            <a:endParaRPr lang="en-US" altLang="zh-CN" b="1" dirty="0" smtClean="0"/>
          </a:p>
          <a:p>
            <a:pPr>
              <a:lnSpc>
                <a:spcPct val="150000"/>
              </a:lnSpc>
            </a:pPr>
            <a:r>
              <a:rPr lang="zh-CN" altLang="en-US" b="1" dirty="0" smtClean="0"/>
              <a:t>③自适应阈值分割寻找图像边缘</a:t>
            </a:r>
            <a:endParaRPr lang="en-US" altLang="zh-CN" b="1" dirty="0" smtClean="0"/>
          </a:p>
          <a:p>
            <a:pPr>
              <a:lnSpc>
                <a:spcPct val="150000"/>
              </a:lnSpc>
            </a:pPr>
            <a:r>
              <a:rPr lang="zh-CN" altLang="en-US" b="1" dirty="0" smtClean="0"/>
              <a:t>④用双边滤波器和位操作符</a:t>
            </a:r>
            <a:r>
              <a:rPr lang="zh-CN" altLang="en-US" b="1" dirty="0"/>
              <a:t>生成</a:t>
            </a:r>
            <a:r>
              <a:rPr lang="zh-CN" altLang="en-US" b="1" dirty="0" smtClean="0"/>
              <a:t>卡通图像</a:t>
            </a:r>
            <a:endParaRPr lang="zh-CN" altLang="en-US" b="1" dirty="0"/>
          </a:p>
        </p:txBody>
      </p:sp>
      <p:sp>
        <p:nvSpPr>
          <p:cNvPr id="5" name="文本框 4"/>
          <p:cNvSpPr txBox="1"/>
          <p:nvPr/>
        </p:nvSpPr>
        <p:spPr>
          <a:xfrm>
            <a:off x="6785479" y="1397116"/>
            <a:ext cx="4762236" cy="507831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自适应阈值分割</a:t>
            </a:r>
            <a:endParaRPr lang="en-US" altLang="zh-CN" b="1" dirty="0" smtClean="0"/>
          </a:p>
          <a:p>
            <a:pPr>
              <a:lnSpc>
                <a:spcPct val="150000"/>
              </a:lnSpc>
            </a:pPr>
            <a:r>
              <a:rPr lang="zh-CN" altLang="en-US" b="1" dirty="0" smtClean="0"/>
              <a:t>根据图像不同区域亮度分布，计算其局部阈值，所以对于图像不同区域，能够自适应计算不同的阈值，也叫局部阈值法。</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双边滤波器</a:t>
            </a:r>
            <a:endParaRPr lang="en-US" altLang="zh-CN" b="1" dirty="0" smtClean="0"/>
          </a:p>
          <a:p>
            <a:pPr>
              <a:lnSpc>
                <a:spcPct val="150000"/>
              </a:lnSpc>
            </a:pPr>
            <a:r>
              <a:rPr lang="zh-CN" altLang="en-US" b="1" dirty="0" smtClean="0"/>
              <a:t>一种非线性的滤波方法，是结合图像的空间邻近度和像素值相似度的一种折衷处理，同时考虑空域信息和灰度相似性，达到保边去噪的目的。具有简单、非迭代、局部的特点。</a:t>
            </a:r>
            <a:endParaRPr lang="en-US" altLang="zh-CN" b="1" dirty="0" smtClean="0"/>
          </a:p>
          <a:p>
            <a:pPr>
              <a:lnSpc>
                <a:spcPct val="150000"/>
              </a:lnSpc>
            </a:pPr>
            <a:endParaRPr lang="en-US" altLang="zh-CN" b="1" dirty="0" smtClean="0"/>
          </a:p>
          <a:p>
            <a:pPr>
              <a:lnSpc>
                <a:spcPct val="150000"/>
              </a:lnSpc>
            </a:pPr>
            <a:endParaRPr lang="zh-CN" altLang="en-US" b="1" dirty="0"/>
          </a:p>
        </p:txBody>
      </p:sp>
      <p:pic>
        <p:nvPicPr>
          <p:cNvPr id="1026" name="Picture 2" descr="https://img-blog.csdnimg.cn/20190514195932695.png?x-oss-process=image/watermark,type_ZmFuZ3poZW5naGVpdGk,shadow_10,text_aHR0cHM6Ly9ibG9nLmNzZG4ubmV0L3dlaXhpbl80MDY0NzgxO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79" y="1578159"/>
            <a:ext cx="6480000" cy="3183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514202625778.png?x-oss-process=image/watermark,type_ZmFuZ3poZW5naGVpdGk,shadow_10,text_aHR0cHM6Ly9ibG9nLmNzZG4ubmV0L3dlaXhpbl80MDY0NzgxOQ==,size_16,color_FFFFFF,t_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79" y="3468311"/>
            <a:ext cx="6480000" cy="318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45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69"/>
            <a:ext cx="5760000" cy="4141130"/>
          </a:xfrm>
          <a:prstGeom prst="rect">
            <a:avLst/>
          </a:prstGeom>
        </p:spPr>
      </p:pic>
      <p:sp>
        <p:nvSpPr>
          <p:cNvPr id="6" name="矩形 5"/>
          <p:cNvSpPr/>
          <p:nvPr/>
        </p:nvSpPr>
        <p:spPr>
          <a:xfrm>
            <a:off x="5190945"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12</a:t>
            </a:r>
            <a:endParaRPr lang="zh-CN" altLang="en-US" b="1" dirty="0"/>
          </a:p>
        </p:txBody>
      </p:sp>
    </p:spTree>
    <p:extLst>
      <p:ext uri="{BB962C8B-B14F-4D97-AF65-F5344CB8AC3E}">
        <p14:creationId xmlns:p14="http://schemas.microsoft.com/office/powerpoint/2010/main" val="2617885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24</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Tree>
    <p:extLst>
      <p:ext uri="{BB962C8B-B14F-4D97-AF65-F5344CB8AC3E}">
        <p14:creationId xmlns:p14="http://schemas.microsoft.com/office/powerpoint/2010/main" val="856501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36</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Tree>
    <p:extLst>
      <p:ext uri="{BB962C8B-B14F-4D97-AF65-F5344CB8AC3E}">
        <p14:creationId xmlns:p14="http://schemas.microsoft.com/office/powerpoint/2010/main" val="1581760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48</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69"/>
            <a:ext cx="5760000" cy="4141129"/>
          </a:xfrm>
          <a:prstGeom prst="rect">
            <a:avLst/>
          </a:prstGeom>
        </p:spPr>
      </p:pic>
    </p:spTree>
    <p:extLst>
      <p:ext uri="{BB962C8B-B14F-4D97-AF65-F5344CB8AC3E}">
        <p14:creationId xmlns:p14="http://schemas.microsoft.com/office/powerpoint/2010/main" val="1459397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二</a:t>
            </a:r>
            <a:r>
              <a:rPr lang="zh-CN" altLang="en-US" b="1" dirty="0" smtClean="0"/>
              <a:t>、</a:t>
            </a:r>
            <a:r>
              <a:rPr lang="zh-CN" altLang="en-US" b="1" dirty="0"/>
              <a:t>加入图像模糊的卡通变换</a:t>
            </a:r>
          </a:p>
        </p:txBody>
      </p:sp>
      <p:sp>
        <p:nvSpPr>
          <p:cNvPr id="4" name="文本框 3"/>
          <p:cNvSpPr txBox="1"/>
          <p:nvPr/>
        </p:nvSpPr>
        <p:spPr>
          <a:xfrm>
            <a:off x="1299078" y="1947339"/>
            <a:ext cx="4710737"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主要思路</a:t>
            </a:r>
            <a:endParaRPr lang="en-US" altLang="zh-CN" b="1" dirty="0" smtClean="0"/>
          </a:p>
          <a:p>
            <a:pPr>
              <a:lnSpc>
                <a:spcPct val="150000"/>
              </a:lnSpc>
            </a:pPr>
            <a:r>
              <a:rPr lang="zh-CN" altLang="en-US" b="1" dirty="0" smtClean="0"/>
              <a:t>用一个边缘保持滤波器来模糊图像，并在边缘上加入一个阈值，这里使用的是高斯模糊。</a:t>
            </a:r>
            <a:endParaRPr lang="en-US" altLang="zh-CN" b="1" dirty="0" smtClean="0"/>
          </a:p>
          <a:p>
            <a:pPr>
              <a:lnSpc>
                <a:spcPct val="150000"/>
              </a:lnSpc>
            </a:pPr>
            <a:endParaRPr lang="en-US" altLang="zh-CN" b="1" dirty="0"/>
          </a:p>
          <a:p>
            <a:pPr marL="285750" indent="-285750">
              <a:lnSpc>
                <a:spcPct val="150000"/>
              </a:lnSpc>
              <a:buFont typeface="Wingdings" panose="05000000000000000000" pitchFamily="2" charset="2"/>
              <a:buChar char="l"/>
            </a:pPr>
            <a:r>
              <a:rPr lang="zh-CN" altLang="en-US" b="1" dirty="0" smtClean="0"/>
              <a:t>变换步骤</a:t>
            </a:r>
            <a:endParaRPr lang="en-US" altLang="zh-CN" b="1" dirty="0"/>
          </a:p>
          <a:p>
            <a:pPr>
              <a:lnSpc>
                <a:spcPct val="150000"/>
              </a:lnSpc>
            </a:pPr>
            <a:r>
              <a:rPr lang="zh-CN" altLang="en-US" b="1" dirty="0" smtClean="0"/>
              <a:t>①彩色图像灰度化</a:t>
            </a:r>
            <a:endParaRPr lang="en-US" altLang="zh-CN" b="1" dirty="0" smtClean="0"/>
          </a:p>
          <a:p>
            <a:pPr>
              <a:lnSpc>
                <a:spcPct val="150000"/>
              </a:lnSpc>
            </a:pPr>
            <a:r>
              <a:rPr lang="zh-CN" altLang="en-US" b="1" dirty="0" smtClean="0"/>
              <a:t>②高斯模糊</a:t>
            </a:r>
            <a:endParaRPr lang="en-US" altLang="zh-CN" b="1" dirty="0" smtClean="0"/>
          </a:p>
          <a:p>
            <a:pPr>
              <a:lnSpc>
                <a:spcPct val="150000"/>
              </a:lnSpc>
            </a:pPr>
            <a:r>
              <a:rPr lang="zh-CN" altLang="en-US" b="1" dirty="0" smtClean="0"/>
              <a:t>③拉普拉斯边缘检测并在边缘加入一个阈值</a:t>
            </a:r>
            <a:endParaRPr lang="en-US" altLang="zh-CN" b="1" dirty="0" smtClean="0"/>
          </a:p>
          <a:p>
            <a:pPr>
              <a:lnSpc>
                <a:spcPct val="150000"/>
              </a:lnSpc>
            </a:pPr>
            <a:r>
              <a:rPr lang="zh-CN" altLang="en-US" b="1" dirty="0" smtClean="0"/>
              <a:t>④用边缘保持滤波器和位操作符生成卡通图</a:t>
            </a:r>
            <a:endParaRPr lang="zh-CN" altLang="en-US" b="1" dirty="0"/>
          </a:p>
        </p:txBody>
      </p:sp>
      <p:sp>
        <p:nvSpPr>
          <p:cNvPr id="6" name="文本框 5"/>
          <p:cNvSpPr txBox="1"/>
          <p:nvPr/>
        </p:nvSpPr>
        <p:spPr>
          <a:xfrm>
            <a:off x="6785478" y="1960332"/>
            <a:ext cx="5042087"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边缘保持滤波器</a:t>
            </a:r>
            <a:endParaRPr lang="en-US" altLang="zh-CN" b="1" dirty="0" smtClean="0"/>
          </a:p>
          <a:p>
            <a:pPr>
              <a:lnSpc>
                <a:spcPct val="150000"/>
              </a:lnSpc>
            </a:pPr>
            <a:r>
              <a:rPr lang="zh-CN" altLang="en-US" b="1" dirty="0" smtClean="0"/>
              <a:t>保边滤波器是指在滤波过程中能够有效的保留图像中的边缘信息的一类特殊滤波器。双边滤波器、加权最小二乘法滤波器等属于边缘保持滤波器。</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拉</a:t>
            </a:r>
            <a:r>
              <a:rPr lang="zh-CN" altLang="en-US" b="1" dirty="0"/>
              <a:t>普拉</a:t>
            </a:r>
            <a:r>
              <a:rPr lang="zh-CN" altLang="en-US" b="1" dirty="0" smtClean="0"/>
              <a:t>斯算子</a:t>
            </a:r>
            <a:endParaRPr lang="en-US" altLang="zh-CN" b="1" dirty="0" smtClean="0"/>
          </a:p>
          <a:p>
            <a:pPr>
              <a:lnSpc>
                <a:spcPct val="150000"/>
              </a:lnSpc>
            </a:pPr>
            <a:r>
              <a:rPr lang="zh-CN" altLang="en-US" b="1" dirty="0"/>
              <a:t>一</a:t>
            </a:r>
            <a:r>
              <a:rPr lang="zh-CN" altLang="en-US" b="1" dirty="0" smtClean="0"/>
              <a:t>种常用的边缘检测算法，使用的是二阶微分的方法。其他边缘检测算法还有</a:t>
            </a:r>
            <a:r>
              <a:rPr lang="en-US" altLang="zh-CN" b="1" dirty="0" smtClean="0"/>
              <a:t>canny</a:t>
            </a:r>
            <a:r>
              <a:rPr lang="zh-CN" altLang="en-US" b="1" dirty="0" smtClean="0"/>
              <a:t>、</a:t>
            </a:r>
            <a:r>
              <a:rPr lang="en-US" altLang="zh-CN" b="1" dirty="0" err="1" smtClean="0"/>
              <a:t>sobel</a:t>
            </a:r>
            <a:r>
              <a:rPr lang="zh-CN" altLang="en-US" b="1" dirty="0" smtClean="0"/>
              <a:t>等。</a:t>
            </a:r>
            <a:endParaRPr lang="en-US" altLang="zh-CN" b="1" dirty="0" smtClean="0"/>
          </a:p>
          <a:p>
            <a:pPr>
              <a:lnSpc>
                <a:spcPct val="150000"/>
              </a:lnSpc>
            </a:pPr>
            <a:endParaRPr lang="zh-CN" altLang="en-US" b="1" dirty="0"/>
          </a:p>
        </p:txBody>
      </p:sp>
    </p:spTree>
    <p:extLst>
      <p:ext uri="{BB962C8B-B14F-4D97-AF65-F5344CB8AC3E}">
        <p14:creationId xmlns:p14="http://schemas.microsoft.com/office/powerpoint/2010/main" val="37163589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5</a:t>
            </a:r>
            <a:endParaRPr lang="zh-CN" altLang="en-US" b="1" dirty="0"/>
          </a:p>
        </p:txBody>
      </p:sp>
    </p:spTree>
    <p:extLst>
      <p:ext uri="{BB962C8B-B14F-4D97-AF65-F5344CB8AC3E}">
        <p14:creationId xmlns:p14="http://schemas.microsoft.com/office/powerpoint/2010/main" val="545750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1364</Words>
  <Application>Microsoft Office PowerPoint</Application>
  <PresentationFormat>宽屏</PresentationFormat>
  <Paragraphs>101</Paragraphs>
  <Slides>18</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-apple-system</vt:lpstr>
      <vt:lpstr>等线</vt:lpstr>
      <vt:lpstr>等线 Light</vt:lpstr>
      <vt:lpstr>宋体</vt:lpstr>
      <vt:lpstr>Arial</vt:lpstr>
      <vt:lpstr>Wingdings</vt:lpstr>
      <vt:lpstr>Office 主题​​</vt:lpstr>
      <vt:lpstr>人物图像卡通化</vt:lpstr>
      <vt:lpstr>PowerPoint 演示文稿</vt:lpstr>
      <vt:lpstr>一、卡通化变换</vt:lpstr>
      <vt:lpstr>一、卡通化变换</vt:lpstr>
      <vt:lpstr>一、卡通化变换</vt:lpstr>
      <vt:lpstr>一、卡通化变换</vt:lpstr>
      <vt:lpstr>一、卡通化变换</vt:lpstr>
      <vt:lpstr>二、加入图像模糊的卡通变换</vt:lpstr>
      <vt:lpstr>二、加入图像模糊的卡通变换</vt:lpstr>
      <vt:lpstr>二、加入图像模糊的卡通变换</vt:lpstr>
      <vt:lpstr>二、加入图像模糊的卡通变换</vt:lpstr>
      <vt:lpstr>三、风格化方法</vt:lpstr>
      <vt:lpstr>三、风格化方法</vt:lpstr>
      <vt:lpstr>四、铅笔素描</vt:lpstr>
      <vt:lpstr>四、铅笔素描</vt:lpstr>
      <vt:lpstr>群像</vt:lpstr>
      <vt:lpstr>风景</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人物图像卡通化</dc:title>
  <dc:creator>549259917@qq.com</dc:creator>
  <cp:lastModifiedBy>549259917@qq.com</cp:lastModifiedBy>
  <cp:revision>86</cp:revision>
  <dcterms:created xsi:type="dcterms:W3CDTF">2021-01-13T10:19:08Z</dcterms:created>
  <dcterms:modified xsi:type="dcterms:W3CDTF">2022-02-26T11:39:49Z</dcterms:modified>
</cp:coreProperties>
</file>